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57" r:id="rId4"/>
    <p:sldId id="277" r:id="rId5"/>
    <p:sldId id="278" r:id="rId6"/>
    <p:sldId id="279" r:id="rId7"/>
    <p:sldId id="280" r:id="rId8"/>
    <p:sldId id="281" r:id="rId9"/>
    <p:sldId id="282" r:id="rId10"/>
    <p:sldId id="284" r:id="rId11"/>
    <p:sldId id="283" r:id="rId12"/>
    <p:sldId id="285" r:id="rId13"/>
    <p:sldId id="286" r:id="rId14"/>
    <p:sldId id="287" r:id="rId15"/>
    <p:sldId id="288" r:id="rId16"/>
    <p:sldId id="289" r:id="rId17"/>
    <p:sldId id="290" r:id="rId18"/>
    <p:sldId id="291" r:id="rId19"/>
    <p:sldId id="292" r:id="rId20"/>
    <p:sldId id="293" r:id="rId21"/>
    <p:sldId id="294" r:id="rId2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52" autoAdjust="0"/>
  </p:normalViewPr>
  <p:slideViewPr>
    <p:cSldViewPr>
      <p:cViewPr varScale="1">
        <p:scale>
          <a:sx n="73" d="100"/>
          <a:sy n="73" d="100"/>
        </p:scale>
        <p:origin x="-128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AC55326-7181-47C3-B1DC-752ABF405D73}" type="datetimeFigureOut">
              <a:rPr lang="zh-CN" altLang="en-US"/>
              <a:pPr>
                <a:defRPr/>
              </a:pPr>
              <a:t>2017/7/10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1672F7-C883-4D53-B445-929F07D680B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6E05682-C30D-411B-AA2F-CB644CB5BD3E}" type="datetimeFigureOut">
              <a:rPr lang="zh-CN" altLang="en-US"/>
              <a:pPr>
                <a:defRPr/>
              </a:pPr>
              <a:t>2017/7/10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4AA2D66-A43A-471D-94B5-0BD50664953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721D89C-172E-47E3-A358-879BEE8FD27B}" type="datetimeFigureOut">
              <a:rPr lang="zh-CN" altLang="en-US"/>
              <a:pPr>
                <a:defRPr/>
              </a:pPr>
              <a:t>2017/7/10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AC731A5-0C9C-4A48-A16B-249FCDB8FA11}"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843C449-412D-4AF7-B6D7-35176CD0C27D}" type="datetimeFigureOut">
              <a:rPr lang="zh-CN" altLang="en-US"/>
              <a:pPr>
                <a:defRPr/>
              </a:pPr>
              <a:t>2017/7/10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AD15DA5-FA03-4AC4-AF95-2709F55E5A71}"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E1B0B07-CBC5-4999-BBD0-0D1D65A24D38}" type="datetimeFigureOut">
              <a:rPr lang="zh-CN" altLang="en-US"/>
              <a:pPr>
                <a:defRPr/>
              </a:pPr>
              <a:t>2017/7/10 Monday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D28ED3-463F-4627-99B6-1FA87FEDCD26}"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FD76DB1-79B6-4B36-8DB3-D956964E1485}" type="datetimeFigureOut">
              <a:rPr lang="zh-CN" altLang="en-US"/>
              <a:pPr>
                <a:defRPr/>
              </a:pPr>
              <a:t>2017/7/10 Monday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DDA114-018B-4A74-854A-083C7F43A011}"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A8E3A26-B983-4DA3-A362-4B9179964507}" type="datetimeFigureOut">
              <a:rPr lang="zh-CN" altLang="en-US"/>
              <a:pPr>
                <a:defRPr/>
              </a:pPr>
              <a:t>2017/7/10 Monday</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48D136D-232A-463B-9CCC-5DCFCAA95F7A}"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6864DF89-79F9-4DCC-81A7-5C70DEDF50F2}" type="datetimeFigureOut">
              <a:rPr lang="zh-CN" altLang="en-US"/>
              <a:pPr>
                <a:defRPr/>
              </a:pPr>
              <a:t>2017/7/10 Monday</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8A1C647-F036-4E97-B381-5D27A4DB18AC}"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36BE985-F162-4BCD-B053-17B975DA90C6}" type="datetimeFigureOut">
              <a:rPr lang="zh-CN" altLang="en-US"/>
              <a:pPr>
                <a:defRPr/>
              </a:pPr>
              <a:t>2017/7/10 Monday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8DEA579-B99C-49D6-B46D-9D37110412C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C766796-C339-48B5-BBC4-B382F9337B14}" type="datetimeFigureOut">
              <a:rPr lang="zh-CN" altLang="en-US"/>
              <a:pPr>
                <a:defRPr/>
              </a:pPr>
              <a:t>2017/7/10 Monday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8FA32A7-ED91-484E-97BC-345D93AAE3B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F80FDB-6A20-4D35-9A54-6954B28A9F79}" type="datetimeFigureOut">
              <a:rPr lang="zh-CN" altLang="en-US"/>
              <a:pPr>
                <a:defRPr/>
              </a:pPr>
              <a:t>2017/7/10 Monday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789BFFC-9132-4A47-8081-88F368E3B1CA}"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2B55BE6-EBF9-478A-B2C1-B2A70E0F10AC}" type="datetimeFigureOut">
              <a:rPr lang="zh-CN" altLang="en-US"/>
              <a:pPr>
                <a:defRPr/>
              </a:pPr>
              <a:t>2017/7/10 Monday</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E49C2DD4-C763-430C-87F2-CB1B85EBBD7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ctrTitle"/>
          </p:nvPr>
        </p:nvSpPr>
        <p:spPr>
          <a:xfrm>
            <a:off x="714375" y="1214438"/>
            <a:ext cx="7772400" cy="2071687"/>
          </a:xfrm>
        </p:spPr>
        <p:txBody>
          <a:bodyPr/>
          <a:lstStyle/>
          <a:p>
            <a:r>
              <a:rPr lang="en-US" altLang="zh-CN" smtClean="0"/>
              <a:t>2204</a:t>
            </a:r>
            <a:r>
              <a:rPr lang="zh-CN" altLang="en-US" smtClean="0"/>
              <a:t>电气系统优化方案</a:t>
            </a:r>
            <a:r>
              <a:rPr lang="en-US" altLang="zh-CN" smtClean="0"/>
              <a:t> </a:t>
            </a:r>
            <a:endParaRPr lang="zh-CN" altLang="en-US" sz="2400" smtClean="0"/>
          </a:p>
        </p:txBody>
      </p:sp>
      <p:sp>
        <p:nvSpPr>
          <p:cNvPr id="3" name="副标题 2"/>
          <p:cNvSpPr>
            <a:spLocks noGrp="1"/>
          </p:cNvSpPr>
          <p:nvPr>
            <p:ph type="subTitle" idx="1"/>
          </p:nvPr>
        </p:nvSpPr>
        <p:spPr>
          <a:xfrm>
            <a:off x="285750" y="2928938"/>
            <a:ext cx="8429625" cy="3571875"/>
          </a:xfrm>
        </p:spPr>
        <p:txBody>
          <a:bodyPr rtlCol="0">
            <a:normAutofit/>
          </a:bodyPr>
          <a:lstStyle/>
          <a:p>
            <a:pPr algn="l" fontAlgn="auto">
              <a:spcAft>
                <a:spcPts val="0"/>
              </a:spcAft>
              <a:buFont typeface="Arial" pitchFamily="34" charset="0"/>
              <a:buNone/>
              <a:defRPr/>
            </a:pPr>
            <a:r>
              <a:rPr lang="en-US" altLang="zh-CN" dirty="0" smtClean="0"/>
              <a:t>                                          </a:t>
            </a:r>
          </a:p>
          <a:p>
            <a:pPr algn="r" fontAlgn="auto">
              <a:spcAft>
                <a:spcPts val="0"/>
              </a:spcAft>
              <a:buFont typeface="Arial" pitchFamily="34" charset="0"/>
              <a:buNone/>
              <a:defRPr/>
            </a:pPr>
            <a:r>
              <a:rPr lang="en-US" altLang="zh-CN" dirty="0" smtClean="0"/>
              <a:t>                                                                                                                     </a:t>
            </a:r>
          </a:p>
          <a:p>
            <a:pPr algn="r" fontAlgn="auto">
              <a:spcAft>
                <a:spcPts val="0"/>
              </a:spcAft>
              <a:buFont typeface="Arial" pitchFamily="34" charset="0"/>
              <a:buNone/>
              <a:defRPr/>
            </a:pPr>
            <a:endParaRPr lang="en-US" altLang="zh-CN" dirty="0" smtClean="0"/>
          </a:p>
          <a:p>
            <a:pPr algn="r" fontAlgn="auto">
              <a:spcAft>
                <a:spcPts val="0"/>
              </a:spcAft>
              <a:buFont typeface="Arial" pitchFamily="34" charset="0"/>
              <a:buNone/>
              <a:defRPr/>
            </a:pPr>
            <a:endParaRPr lang="en-US" altLang="zh-CN" dirty="0" smtClean="0"/>
          </a:p>
          <a:p>
            <a:pPr algn="r" fontAlgn="auto">
              <a:spcAft>
                <a:spcPts val="0"/>
              </a:spcAft>
              <a:buFont typeface="Arial" pitchFamily="34" charset="0"/>
              <a:buNone/>
              <a:defRPr/>
            </a:pPr>
            <a:r>
              <a:rPr lang="en-US" altLang="zh-CN" dirty="0" smtClean="0"/>
              <a:t>--------</a:t>
            </a:r>
            <a:r>
              <a:rPr lang="zh-CN" altLang="en-US" dirty="0" smtClean="0"/>
              <a:t>杨志杰</a:t>
            </a:r>
            <a:endParaRPr lang="en-US" altLang="zh-CN" dirty="0" smtClean="0"/>
          </a:p>
          <a:p>
            <a:pPr algn="r" fontAlgn="auto">
              <a:spcAft>
                <a:spcPts val="0"/>
              </a:spcAft>
              <a:buFont typeface="Arial" pitchFamily="34" charset="0"/>
              <a:buNone/>
              <a:defRPr/>
            </a:pPr>
            <a:r>
              <a:rPr lang="en-US" altLang="zh-CN" dirty="0" smtClean="0"/>
              <a:t>2017.3.7</a:t>
            </a:r>
            <a:endParaRPr lang="zh-CN" altLang="en-US" dirty="0"/>
          </a:p>
        </p:txBody>
      </p:sp>
      <p:sp>
        <p:nvSpPr>
          <p:cNvPr id="4" name="标题 1"/>
          <p:cNvSpPr txBox="1">
            <a:spLocks/>
          </p:cNvSpPr>
          <p:nvPr/>
        </p:nvSpPr>
        <p:spPr>
          <a:xfrm>
            <a:off x="6072188" y="2857500"/>
            <a:ext cx="1485900" cy="642938"/>
          </a:xfrm>
          <a:prstGeom prst="rect">
            <a:avLst/>
          </a:prstGeom>
        </p:spPr>
        <p:txBody>
          <a:bodyPr anchor="ctr">
            <a:normAutofit fontScale="62500" lnSpcReduction="20000"/>
          </a:bodyPr>
          <a:lstStyle/>
          <a:p>
            <a:pPr algn="r" fontAlgn="auto">
              <a:spcAft>
                <a:spcPts val="0"/>
              </a:spcAft>
              <a:defRPr/>
            </a:pPr>
            <a:r>
              <a:rPr lang="en-US" altLang="zh-CN" sz="4400" dirty="0">
                <a:latin typeface="+mj-lt"/>
                <a:ea typeface="+mj-ea"/>
                <a:cs typeface="+mj-cs"/>
              </a:rPr>
              <a:t/>
            </a:r>
            <a:br>
              <a:rPr lang="en-US" altLang="zh-CN" sz="4400" dirty="0">
                <a:latin typeface="+mj-lt"/>
                <a:ea typeface="+mj-ea"/>
                <a:cs typeface="+mj-cs"/>
              </a:rPr>
            </a:br>
            <a:r>
              <a:rPr lang="zh-CN" altLang="en-US" sz="2400" dirty="0">
                <a:latin typeface="+mj-lt"/>
                <a:ea typeface="+mj-ea"/>
                <a:cs typeface="+mj-cs"/>
              </a:rPr>
              <a:t>第二阶</a:t>
            </a:r>
            <a:endParaRPr lang="zh-CN" altLang="en-US" sz="2400" dirty="0">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57200" y="274638"/>
            <a:ext cx="8229600" cy="725487"/>
          </a:xfrm>
        </p:spPr>
        <p:txBody>
          <a:bodyPr/>
          <a:lstStyle/>
          <a:p>
            <a:pPr algn="l"/>
            <a:r>
              <a:rPr lang="en-US" altLang="zh-CN" sz="3200" smtClean="0"/>
              <a:t>3</a:t>
            </a:r>
            <a:r>
              <a:rPr lang="zh-CN" altLang="en-US" sz="3200" smtClean="0"/>
              <a:t>、主控制器设计方案及技术要求</a:t>
            </a:r>
          </a:p>
        </p:txBody>
      </p:sp>
      <p:sp>
        <p:nvSpPr>
          <p:cNvPr id="4" name="内容占位符 3"/>
          <p:cNvSpPr>
            <a:spLocks noGrp="1"/>
          </p:cNvSpPr>
          <p:nvPr>
            <p:ph idx="1"/>
          </p:nvPr>
        </p:nvSpPr>
        <p:spPr>
          <a:xfrm>
            <a:off x="285750" y="1285875"/>
            <a:ext cx="6543675" cy="5000625"/>
          </a:xfrm>
        </p:spPr>
        <p:txBody>
          <a:bodyPr rtlCol="0">
            <a:normAutofit fontScale="85000" lnSpcReduction="10000"/>
          </a:bodyPr>
          <a:lstStyle/>
          <a:p>
            <a:pPr fontAlgn="auto">
              <a:spcAft>
                <a:spcPts val="0"/>
              </a:spcAft>
              <a:buFont typeface="Arial" pitchFamily="34" charset="0"/>
              <a:buChar char="•"/>
              <a:defRPr/>
            </a:pPr>
            <a:r>
              <a:rPr lang="zh-CN" altLang="en-US" dirty="0" smtClean="0"/>
              <a:t>该控制器与车上的发动机</a:t>
            </a:r>
            <a:r>
              <a:rPr lang="en-US" altLang="zh-CN" dirty="0" smtClean="0"/>
              <a:t>ECU</a:t>
            </a:r>
            <a:r>
              <a:rPr lang="zh-CN" altLang="en-US" dirty="0" smtClean="0"/>
              <a:t>、仪表、</a:t>
            </a:r>
            <a:r>
              <a:rPr lang="en-US" altLang="zh-CN" dirty="0" smtClean="0"/>
              <a:t>GPS</a:t>
            </a:r>
            <a:r>
              <a:rPr lang="zh-CN" altLang="en-US" dirty="0" smtClean="0"/>
              <a:t>均是</a:t>
            </a:r>
            <a:r>
              <a:rPr lang="en-US" altLang="zh-CN" dirty="0" smtClean="0"/>
              <a:t>CAN</a:t>
            </a:r>
            <a:r>
              <a:rPr lang="zh-CN" altLang="en-US" dirty="0" smtClean="0"/>
              <a:t>总线通讯，实现数据共享，这样仪表就只需要接四根线</a:t>
            </a:r>
            <a:r>
              <a:rPr lang="en-US" altLang="zh-CN" dirty="0" smtClean="0"/>
              <a:t>(CANH</a:t>
            </a:r>
            <a:r>
              <a:rPr lang="zh-CN" altLang="en-US" dirty="0" smtClean="0"/>
              <a:t>、</a:t>
            </a:r>
            <a:r>
              <a:rPr lang="en-US" altLang="zh-CN" dirty="0" smtClean="0"/>
              <a:t>CANL</a:t>
            </a:r>
            <a:r>
              <a:rPr lang="zh-CN" altLang="en-US" dirty="0" smtClean="0"/>
              <a:t>、电源和地线</a:t>
            </a:r>
            <a:r>
              <a:rPr lang="en-US" altLang="zh-CN" dirty="0" smtClean="0"/>
              <a:t>)</a:t>
            </a:r>
            <a:r>
              <a:rPr lang="zh-CN" altLang="en-US" dirty="0" smtClean="0"/>
              <a:t>。</a:t>
            </a:r>
            <a:endParaRPr lang="en-US" altLang="zh-CN" dirty="0" smtClean="0"/>
          </a:p>
          <a:p>
            <a:pPr fontAlgn="auto">
              <a:spcAft>
                <a:spcPts val="0"/>
              </a:spcAft>
              <a:buFont typeface="Arial" pitchFamily="34" charset="0"/>
              <a:buChar char="•"/>
              <a:defRPr/>
            </a:pPr>
            <a:r>
              <a:rPr lang="zh-CN" altLang="en-US" dirty="0" smtClean="0"/>
              <a:t>主控制器采集发动机</a:t>
            </a:r>
            <a:r>
              <a:rPr lang="en-US" altLang="zh-CN" dirty="0" smtClean="0"/>
              <a:t>ECU</a:t>
            </a:r>
            <a:r>
              <a:rPr lang="zh-CN" altLang="en-US" dirty="0" smtClean="0"/>
              <a:t>和整车各种开关和用电器的信息，集中处理，并做故障诊断，然后将信息通过</a:t>
            </a:r>
            <a:r>
              <a:rPr lang="en-US" altLang="zh-CN" dirty="0" smtClean="0"/>
              <a:t>CAN</a:t>
            </a:r>
            <a:r>
              <a:rPr lang="zh-CN" altLang="en-US" dirty="0" smtClean="0"/>
              <a:t>总线发送至仪表。仪表将显示发动机的工作状态及整车开关和用电器的状态和工作指示。</a:t>
            </a:r>
            <a:endParaRPr lang="en-US" altLang="zh-CN" dirty="0" smtClean="0"/>
          </a:p>
          <a:p>
            <a:pPr fontAlgn="auto">
              <a:spcAft>
                <a:spcPts val="0"/>
              </a:spcAft>
              <a:buFont typeface="Arial" pitchFamily="34" charset="0"/>
              <a:buChar char="•"/>
              <a:defRPr/>
            </a:pPr>
            <a:r>
              <a:rPr lang="zh-CN" altLang="en-US" dirty="0" smtClean="0"/>
              <a:t>当前的拖拉机功能还比较简单，后面增加了功率模式和作业模式，该主控制器将发挥更大的作用。</a:t>
            </a:r>
            <a:endParaRPr lang="en-US" altLang="zh-CN"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457200" y="274638"/>
            <a:ext cx="8229600" cy="725487"/>
          </a:xfrm>
        </p:spPr>
        <p:txBody>
          <a:bodyPr/>
          <a:lstStyle/>
          <a:p>
            <a:pPr algn="l"/>
            <a:r>
              <a:rPr lang="en-US" altLang="zh-CN" sz="3200" smtClean="0"/>
              <a:t>4</a:t>
            </a:r>
            <a:r>
              <a:rPr lang="zh-CN" altLang="en-US" sz="3200" smtClean="0"/>
              <a:t>远程采集数据</a:t>
            </a:r>
            <a:r>
              <a:rPr lang="en-US" altLang="zh-CN" sz="3200" smtClean="0"/>
              <a:t>GPS</a:t>
            </a:r>
            <a:r>
              <a:rPr lang="zh-CN" altLang="en-US" sz="3200" smtClean="0"/>
              <a:t>模块</a:t>
            </a:r>
            <a:endParaRPr lang="en-US" altLang="zh-CN" sz="3200" smtClean="0"/>
          </a:p>
        </p:txBody>
      </p:sp>
      <p:sp>
        <p:nvSpPr>
          <p:cNvPr id="4" name="内容占位符 3"/>
          <p:cNvSpPr>
            <a:spLocks noGrp="1"/>
          </p:cNvSpPr>
          <p:nvPr>
            <p:ph idx="1"/>
          </p:nvPr>
        </p:nvSpPr>
        <p:spPr>
          <a:xfrm>
            <a:off x="285750" y="1285875"/>
            <a:ext cx="6543675" cy="5000625"/>
          </a:xfrm>
        </p:spPr>
        <p:txBody>
          <a:bodyPr rtlCol="0">
            <a:normAutofit lnSpcReduction="10000"/>
          </a:bodyPr>
          <a:lstStyle/>
          <a:p>
            <a:pPr fontAlgn="auto">
              <a:spcAft>
                <a:spcPts val="0"/>
              </a:spcAft>
              <a:buFont typeface="Arial" pitchFamily="34" charset="0"/>
              <a:buChar char="•"/>
              <a:defRPr/>
            </a:pPr>
            <a:r>
              <a:rPr lang="zh-CN" altLang="en-US" dirty="0" smtClean="0"/>
              <a:t>增加该远程</a:t>
            </a:r>
            <a:r>
              <a:rPr lang="en-US" altLang="zh-CN" dirty="0" smtClean="0"/>
              <a:t>GPS</a:t>
            </a:r>
            <a:r>
              <a:rPr lang="zh-CN" altLang="en-US" dirty="0" smtClean="0"/>
              <a:t>模块和服务器后台，能够将拖拉机系统中所有的总线数据通过</a:t>
            </a:r>
            <a:r>
              <a:rPr lang="en-US" altLang="zh-CN" dirty="0" smtClean="0"/>
              <a:t>GPS</a:t>
            </a:r>
            <a:r>
              <a:rPr lang="zh-CN" altLang="en-US" dirty="0" smtClean="0"/>
              <a:t>发送至服务器。这样我在办公室就能对拖拉机进行定位、工作状态进行监控、监测工作小时到了保养的时间远程提示保养、车辆出故障时远程就能判断各项参数是否正常及故障原因。</a:t>
            </a:r>
            <a:endParaRPr lang="en-US" altLang="zh-CN" dirty="0" smtClean="0"/>
          </a:p>
          <a:p>
            <a:pPr fontAlgn="auto">
              <a:spcAft>
                <a:spcPts val="0"/>
              </a:spcAft>
              <a:buFont typeface="Arial" pitchFamily="34" charset="0"/>
              <a:buChar char="•"/>
              <a:defRPr/>
            </a:pPr>
            <a:r>
              <a:rPr lang="zh-CN" altLang="en-US" dirty="0" smtClean="0"/>
              <a:t>后附一些我之前用过的远程</a:t>
            </a:r>
            <a:r>
              <a:rPr lang="en-US" altLang="zh-CN" dirty="0" smtClean="0"/>
              <a:t>GPS</a:t>
            </a:r>
            <a:r>
              <a:rPr lang="zh-CN" altLang="en-US" dirty="0" smtClean="0"/>
              <a:t>诊断终端服务器图片。</a:t>
            </a:r>
            <a:endParaRPr lang="en-US" altLang="zh-CN"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457200" y="274638"/>
            <a:ext cx="8229600" cy="725487"/>
          </a:xfrm>
        </p:spPr>
        <p:txBody>
          <a:bodyPr/>
          <a:lstStyle/>
          <a:p>
            <a:pPr algn="l"/>
            <a:r>
              <a:rPr lang="en-US" altLang="zh-CN" sz="3200" smtClean="0"/>
              <a:t>4</a:t>
            </a:r>
            <a:r>
              <a:rPr lang="zh-CN" altLang="en-US" sz="3200" smtClean="0"/>
              <a:t>远程采集数据</a:t>
            </a:r>
            <a:r>
              <a:rPr lang="en-US" altLang="zh-CN" sz="3200" smtClean="0"/>
              <a:t>GPS</a:t>
            </a:r>
            <a:r>
              <a:rPr lang="zh-CN" altLang="en-US" sz="3200" smtClean="0"/>
              <a:t>模块</a:t>
            </a:r>
            <a:endParaRPr lang="en-US" altLang="zh-CN" sz="3200" smtClean="0"/>
          </a:p>
        </p:txBody>
      </p:sp>
      <p:sp>
        <p:nvSpPr>
          <p:cNvPr id="24578" name="内容占位符 4"/>
          <p:cNvSpPr>
            <a:spLocks noGrp="1"/>
          </p:cNvSpPr>
          <p:nvPr>
            <p:ph idx="1"/>
          </p:nvPr>
        </p:nvSpPr>
        <p:spPr/>
        <p:txBody>
          <a:bodyPr/>
          <a:lstStyle/>
          <a:p>
            <a:endParaRPr lang="zh-CN" altLang="en-US" smtClean="0"/>
          </a:p>
        </p:txBody>
      </p:sp>
      <p:pic>
        <p:nvPicPr>
          <p:cNvPr id="24579" name="Picture 2"/>
          <p:cNvPicPr>
            <a:picLocks noChangeAspect="1" noChangeArrowheads="1"/>
          </p:cNvPicPr>
          <p:nvPr/>
        </p:nvPicPr>
        <p:blipFill>
          <a:blip r:embed="rId2"/>
          <a:srcRect/>
          <a:stretch>
            <a:fillRect/>
          </a:stretch>
        </p:blipFill>
        <p:spPr bwMode="auto">
          <a:xfrm>
            <a:off x="285750" y="1322388"/>
            <a:ext cx="8362950" cy="510698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a:xfrm>
            <a:off x="457200" y="274638"/>
            <a:ext cx="8229600" cy="725487"/>
          </a:xfrm>
        </p:spPr>
        <p:txBody>
          <a:bodyPr/>
          <a:lstStyle/>
          <a:p>
            <a:pPr algn="l"/>
            <a:r>
              <a:rPr lang="en-US" altLang="zh-CN" sz="3200" smtClean="0"/>
              <a:t>4</a:t>
            </a:r>
            <a:r>
              <a:rPr lang="zh-CN" altLang="en-US" sz="3200" smtClean="0"/>
              <a:t>远程采集数据</a:t>
            </a:r>
            <a:r>
              <a:rPr lang="en-US" altLang="zh-CN" sz="3200" smtClean="0"/>
              <a:t>GPS</a:t>
            </a:r>
            <a:r>
              <a:rPr lang="zh-CN" altLang="en-US" sz="3200" smtClean="0"/>
              <a:t>模块</a:t>
            </a:r>
            <a:endParaRPr lang="en-US" altLang="zh-CN" sz="3200" smtClean="0"/>
          </a:p>
        </p:txBody>
      </p:sp>
      <p:sp>
        <p:nvSpPr>
          <p:cNvPr id="25602" name="内容占位符 4"/>
          <p:cNvSpPr>
            <a:spLocks noGrp="1"/>
          </p:cNvSpPr>
          <p:nvPr>
            <p:ph idx="1"/>
          </p:nvPr>
        </p:nvSpPr>
        <p:spPr/>
        <p:txBody>
          <a:bodyPr/>
          <a:lstStyle/>
          <a:p>
            <a:endParaRPr lang="zh-CN" altLang="en-US" smtClean="0"/>
          </a:p>
        </p:txBody>
      </p:sp>
      <p:pic>
        <p:nvPicPr>
          <p:cNvPr id="25603" name="Picture 2"/>
          <p:cNvPicPr>
            <a:picLocks noChangeAspect="1" noChangeArrowheads="1"/>
          </p:cNvPicPr>
          <p:nvPr/>
        </p:nvPicPr>
        <p:blipFill>
          <a:blip r:embed="rId2"/>
          <a:srcRect/>
          <a:stretch>
            <a:fillRect/>
          </a:stretch>
        </p:blipFill>
        <p:spPr bwMode="auto">
          <a:xfrm>
            <a:off x="169863" y="1500188"/>
            <a:ext cx="8831262" cy="37147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457200" y="274638"/>
            <a:ext cx="8229600" cy="725487"/>
          </a:xfrm>
        </p:spPr>
        <p:txBody>
          <a:bodyPr/>
          <a:lstStyle/>
          <a:p>
            <a:pPr algn="l"/>
            <a:r>
              <a:rPr lang="en-US" altLang="zh-CN" sz="3200" smtClean="0"/>
              <a:t>4</a:t>
            </a:r>
            <a:r>
              <a:rPr lang="zh-CN" altLang="en-US" sz="3200" smtClean="0"/>
              <a:t>远程采集数据</a:t>
            </a:r>
            <a:r>
              <a:rPr lang="en-US" altLang="zh-CN" sz="3200" smtClean="0"/>
              <a:t>GPS</a:t>
            </a:r>
            <a:r>
              <a:rPr lang="zh-CN" altLang="en-US" sz="3200" smtClean="0"/>
              <a:t>模块</a:t>
            </a:r>
            <a:endParaRPr lang="en-US" altLang="zh-CN" sz="3200" smtClean="0"/>
          </a:p>
        </p:txBody>
      </p:sp>
      <p:sp>
        <p:nvSpPr>
          <p:cNvPr id="26626" name="内容占位符 4"/>
          <p:cNvSpPr>
            <a:spLocks noGrp="1"/>
          </p:cNvSpPr>
          <p:nvPr>
            <p:ph idx="1"/>
          </p:nvPr>
        </p:nvSpPr>
        <p:spPr/>
        <p:txBody>
          <a:bodyPr/>
          <a:lstStyle/>
          <a:p>
            <a:endParaRPr lang="zh-CN" altLang="en-US" smtClean="0"/>
          </a:p>
        </p:txBody>
      </p:sp>
      <p:pic>
        <p:nvPicPr>
          <p:cNvPr id="26627" name="Picture 2"/>
          <p:cNvPicPr>
            <a:picLocks noChangeAspect="1" noChangeArrowheads="1"/>
          </p:cNvPicPr>
          <p:nvPr/>
        </p:nvPicPr>
        <p:blipFill>
          <a:blip r:embed="rId2"/>
          <a:srcRect/>
          <a:stretch>
            <a:fillRect/>
          </a:stretch>
        </p:blipFill>
        <p:spPr bwMode="auto">
          <a:xfrm>
            <a:off x="500063" y="1000125"/>
            <a:ext cx="8072437" cy="563721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457200" y="274638"/>
            <a:ext cx="8229600" cy="725487"/>
          </a:xfrm>
        </p:spPr>
        <p:txBody>
          <a:bodyPr/>
          <a:lstStyle/>
          <a:p>
            <a:pPr algn="l"/>
            <a:r>
              <a:rPr lang="en-US" altLang="zh-CN" sz="3200" smtClean="0"/>
              <a:t>5</a:t>
            </a:r>
            <a:r>
              <a:rPr lang="zh-CN" altLang="en-US" sz="3200" smtClean="0"/>
              <a:t>集中开关盘的形状及位置（方案一）</a:t>
            </a:r>
            <a:endParaRPr lang="en-US" altLang="zh-CN" sz="3200" smtClean="0"/>
          </a:p>
        </p:txBody>
      </p:sp>
      <p:sp>
        <p:nvSpPr>
          <p:cNvPr id="4" name="内容占位符 3"/>
          <p:cNvSpPr>
            <a:spLocks noGrp="1"/>
          </p:cNvSpPr>
          <p:nvPr>
            <p:ph idx="1"/>
          </p:nvPr>
        </p:nvSpPr>
        <p:spPr>
          <a:xfrm>
            <a:off x="285750" y="1285875"/>
            <a:ext cx="3500438" cy="5000625"/>
          </a:xfrm>
        </p:spPr>
        <p:txBody>
          <a:bodyPr>
            <a:normAutofit/>
          </a:bodyPr>
          <a:lstStyle/>
          <a:p>
            <a:pPr>
              <a:lnSpc>
                <a:spcPct val="90000"/>
              </a:lnSpc>
            </a:pPr>
            <a:r>
              <a:rPr lang="zh-CN" altLang="en-US" sz="2700" smtClean="0"/>
              <a:t>集中布置开关有两种方案，一种是当时在我们公司提出的在中间梁上，位置不错，操纵也省力。</a:t>
            </a:r>
            <a:endParaRPr lang="en-US" altLang="zh-CN" sz="2700" smtClean="0"/>
          </a:p>
          <a:p>
            <a:pPr>
              <a:lnSpc>
                <a:spcPct val="90000"/>
              </a:lnSpc>
            </a:pPr>
            <a:r>
              <a:rPr lang="zh-CN" altLang="en-US" sz="2700" smtClean="0"/>
              <a:t>具体的尺寸和布局也确认过，不再作具体说明。</a:t>
            </a:r>
            <a:endParaRPr lang="en-US" altLang="zh-CN" sz="2700" smtClean="0"/>
          </a:p>
          <a:p>
            <a:pPr>
              <a:lnSpc>
                <a:spcPct val="90000"/>
              </a:lnSpc>
            </a:pPr>
            <a:r>
              <a:rPr lang="zh-CN" altLang="en-US" sz="2700" smtClean="0"/>
              <a:t>后面是我重点要说的方案二。</a:t>
            </a:r>
            <a:endParaRPr lang="en-US" altLang="zh-CN" sz="2700" smtClean="0"/>
          </a:p>
        </p:txBody>
      </p:sp>
      <p:pic>
        <p:nvPicPr>
          <p:cNvPr id="27651" name="Picture 2"/>
          <p:cNvPicPr>
            <a:picLocks noChangeAspect="1" noChangeArrowheads="1"/>
          </p:cNvPicPr>
          <p:nvPr/>
        </p:nvPicPr>
        <p:blipFill>
          <a:blip r:embed="rId2"/>
          <a:srcRect/>
          <a:stretch>
            <a:fillRect/>
          </a:stretch>
        </p:blipFill>
        <p:spPr bwMode="auto">
          <a:xfrm>
            <a:off x="3997325" y="1000125"/>
            <a:ext cx="4932363" cy="5643563"/>
          </a:xfrm>
          <a:prstGeom prst="rect">
            <a:avLst/>
          </a:prstGeom>
          <a:noFill/>
          <a:ln w="9525">
            <a:noFill/>
            <a:miter lim="800000"/>
            <a:headEnd/>
            <a:tailEnd/>
          </a:ln>
        </p:spPr>
      </p:pic>
      <p:sp>
        <p:nvSpPr>
          <p:cNvPr id="5" name="椭圆 4"/>
          <p:cNvSpPr/>
          <p:nvPr/>
        </p:nvSpPr>
        <p:spPr>
          <a:xfrm>
            <a:off x="6286500" y="1643063"/>
            <a:ext cx="1000125" cy="2428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7" name="直接箭头连接符 6"/>
          <p:cNvCxnSpPr/>
          <p:nvPr/>
        </p:nvCxnSpPr>
        <p:spPr>
          <a:xfrm rot="10800000" flipV="1">
            <a:off x="3786188" y="3214688"/>
            <a:ext cx="2500312" cy="714375"/>
          </a:xfrm>
          <a:prstGeom prst="straightConnector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25487"/>
          </a:xfrm>
        </p:spPr>
        <p:txBody>
          <a:bodyPr rtlCol="0">
            <a:normAutofit fontScale="90000"/>
          </a:bodyPr>
          <a:lstStyle/>
          <a:p>
            <a:pPr algn="l" fontAlgn="auto">
              <a:spcAft>
                <a:spcPts val="0"/>
              </a:spcAft>
              <a:defRPr/>
            </a:pPr>
            <a:r>
              <a:rPr lang="en-US" altLang="zh-CN" sz="3200" dirty="0" smtClean="0"/>
              <a:t>5</a:t>
            </a:r>
            <a:r>
              <a:rPr lang="zh-CN" altLang="en-US" sz="3200" dirty="0" smtClean="0"/>
              <a:t>扶手箱设计，集中布置按键及操纵杆（方案二）</a:t>
            </a:r>
            <a:endParaRPr lang="en-US" altLang="zh-CN" sz="3200" dirty="0" smtClean="0"/>
          </a:p>
        </p:txBody>
      </p:sp>
      <p:sp>
        <p:nvSpPr>
          <p:cNvPr id="28674" name="内容占位符 3"/>
          <p:cNvSpPr>
            <a:spLocks noGrp="1"/>
          </p:cNvSpPr>
          <p:nvPr>
            <p:ph idx="1"/>
          </p:nvPr>
        </p:nvSpPr>
        <p:spPr>
          <a:xfrm>
            <a:off x="285750" y="1285875"/>
            <a:ext cx="8001000" cy="1143000"/>
          </a:xfrm>
        </p:spPr>
        <p:txBody>
          <a:bodyPr/>
          <a:lstStyle/>
          <a:p>
            <a:r>
              <a:rPr lang="zh-CN" altLang="en-US" smtClean="0"/>
              <a:t>有幸接触过一些进口拖拉机，觉得老外的内饰设计非常有水平。</a:t>
            </a:r>
            <a:endParaRPr lang="en-US" altLang="zh-CN" smtClean="0"/>
          </a:p>
        </p:txBody>
      </p:sp>
      <p:pic>
        <p:nvPicPr>
          <p:cNvPr id="28675" name="Picture 2"/>
          <p:cNvPicPr>
            <a:picLocks noChangeAspect="1" noChangeArrowheads="1"/>
          </p:cNvPicPr>
          <p:nvPr/>
        </p:nvPicPr>
        <p:blipFill>
          <a:blip r:embed="rId2"/>
          <a:srcRect/>
          <a:stretch>
            <a:fillRect/>
          </a:stretch>
        </p:blipFill>
        <p:spPr bwMode="auto">
          <a:xfrm>
            <a:off x="571500" y="2357438"/>
            <a:ext cx="8001000" cy="4295775"/>
          </a:xfrm>
          <a:prstGeom prst="rect">
            <a:avLst/>
          </a:prstGeom>
          <a:noFill/>
          <a:ln w="9525">
            <a:noFill/>
            <a:miter lim="800000"/>
            <a:headEnd/>
            <a:tailEnd/>
          </a:ln>
        </p:spPr>
      </p:pic>
      <p:sp>
        <p:nvSpPr>
          <p:cNvPr id="10" name="椭圆 9"/>
          <p:cNvSpPr/>
          <p:nvPr/>
        </p:nvSpPr>
        <p:spPr>
          <a:xfrm>
            <a:off x="6429375" y="2286000"/>
            <a:ext cx="2143125" cy="3357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8677" name="Picture 4"/>
          <p:cNvPicPr>
            <a:picLocks noChangeAspect="1" noChangeArrowheads="1"/>
          </p:cNvPicPr>
          <p:nvPr/>
        </p:nvPicPr>
        <p:blipFill>
          <a:blip r:embed="rId3"/>
          <a:srcRect/>
          <a:stretch>
            <a:fillRect/>
          </a:stretch>
        </p:blipFill>
        <p:spPr bwMode="auto">
          <a:xfrm>
            <a:off x="0" y="2362200"/>
            <a:ext cx="2286000" cy="24955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25487"/>
          </a:xfrm>
        </p:spPr>
        <p:txBody>
          <a:bodyPr rtlCol="0">
            <a:normAutofit fontScale="90000"/>
          </a:bodyPr>
          <a:lstStyle/>
          <a:p>
            <a:pPr algn="l" fontAlgn="auto">
              <a:spcAft>
                <a:spcPts val="0"/>
              </a:spcAft>
              <a:defRPr/>
            </a:pPr>
            <a:r>
              <a:rPr lang="en-US" altLang="zh-CN" sz="3200" dirty="0" smtClean="0"/>
              <a:t>5</a:t>
            </a:r>
            <a:r>
              <a:rPr lang="zh-CN" altLang="en-US" sz="3200" dirty="0" smtClean="0"/>
              <a:t>扶手箱设计，集中布置按键及操纵杆（方案二）</a:t>
            </a:r>
            <a:endParaRPr lang="en-US" altLang="zh-CN" sz="3200" dirty="0" smtClean="0"/>
          </a:p>
        </p:txBody>
      </p:sp>
      <p:pic>
        <p:nvPicPr>
          <p:cNvPr id="29698" name="Picture 3" descr="\\tim\Tauschbörse Marketing\Firmenpraesentationen\2015\Praesentation_China_Besuch_09_06_2015\Bildmaterial\Png\Claas_Arion.png"/>
          <p:cNvPicPr>
            <a:picLocks noChangeAspect="1" noChangeArrowheads="1"/>
          </p:cNvPicPr>
          <p:nvPr/>
        </p:nvPicPr>
        <p:blipFill>
          <a:blip r:embed="rId2"/>
          <a:srcRect/>
          <a:stretch>
            <a:fillRect/>
          </a:stretch>
        </p:blipFill>
        <p:spPr bwMode="auto">
          <a:xfrm>
            <a:off x="26988" y="1000125"/>
            <a:ext cx="4464050" cy="3571875"/>
          </a:xfrm>
          <a:prstGeom prst="rect">
            <a:avLst/>
          </a:prstGeom>
          <a:noFill/>
          <a:ln w="9525">
            <a:noFill/>
            <a:miter lim="800000"/>
            <a:headEnd/>
            <a:tailEnd/>
          </a:ln>
        </p:spPr>
      </p:pic>
      <p:pic>
        <p:nvPicPr>
          <p:cNvPr id="29699" name="Picture 2" descr="\\tim\Tauschbörse Marketing\Firmenpraesentationen\2015\Praesentation_China_Besuch_09_06_2015\Bildmaterial\Png\Armrest_Renault_Claas.png"/>
          <p:cNvPicPr>
            <a:picLocks noChangeAspect="1" noChangeArrowheads="1"/>
          </p:cNvPicPr>
          <p:nvPr/>
        </p:nvPicPr>
        <p:blipFill>
          <a:blip r:embed="rId3"/>
          <a:srcRect/>
          <a:stretch>
            <a:fillRect/>
          </a:stretch>
        </p:blipFill>
        <p:spPr bwMode="auto">
          <a:xfrm>
            <a:off x="6643688" y="1143000"/>
            <a:ext cx="1171575" cy="927100"/>
          </a:xfrm>
          <a:prstGeom prst="rect">
            <a:avLst/>
          </a:prstGeom>
          <a:noFill/>
          <a:ln w="9525">
            <a:noFill/>
            <a:miter lim="800000"/>
            <a:headEnd/>
            <a:tailEnd/>
          </a:ln>
        </p:spPr>
      </p:pic>
      <p:sp>
        <p:nvSpPr>
          <p:cNvPr id="7" name="椭圆 6"/>
          <p:cNvSpPr/>
          <p:nvPr/>
        </p:nvSpPr>
        <p:spPr>
          <a:xfrm>
            <a:off x="6143625" y="1000125"/>
            <a:ext cx="1785938" cy="12144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9" name="直接连接符 8"/>
          <p:cNvCxnSpPr/>
          <p:nvPr/>
        </p:nvCxnSpPr>
        <p:spPr>
          <a:xfrm rot="10800000" flipV="1">
            <a:off x="3571875" y="1643063"/>
            <a:ext cx="2571750" cy="428625"/>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pic>
        <p:nvPicPr>
          <p:cNvPr id="29702" name="Picture 2"/>
          <p:cNvPicPr>
            <a:picLocks noChangeAspect="1" noChangeArrowheads="1"/>
          </p:cNvPicPr>
          <p:nvPr/>
        </p:nvPicPr>
        <p:blipFill>
          <a:blip r:embed="rId4"/>
          <a:srcRect/>
          <a:stretch>
            <a:fillRect/>
          </a:stretch>
        </p:blipFill>
        <p:spPr bwMode="auto">
          <a:xfrm>
            <a:off x="3714750" y="3643313"/>
            <a:ext cx="5376863" cy="31432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25487"/>
          </a:xfrm>
        </p:spPr>
        <p:txBody>
          <a:bodyPr rtlCol="0">
            <a:normAutofit fontScale="90000"/>
          </a:bodyPr>
          <a:lstStyle/>
          <a:p>
            <a:pPr algn="l" fontAlgn="auto">
              <a:spcAft>
                <a:spcPts val="0"/>
              </a:spcAft>
              <a:defRPr/>
            </a:pPr>
            <a:r>
              <a:rPr lang="en-US" altLang="zh-CN" sz="3200" dirty="0" smtClean="0"/>
              <a:t>5</a:t>
            </a:r>
            <a:r>
              <a:rPr lang="zh-CN" altLang="en-US" sz="3200" dirty="0" smtClean="0"/>
              <a:t>扶手箱设计，集中布置按键及操纵杆（方案二）</a:t>
            </a:r>
            <a:endParaRPr lang="en-US" altLang="zh-CN" sz="3200" dirty="0" smtClean="0"/>
          </a:p>
        </p:txBody>
      </p:sp>
      <p:pic>
        <p:nvPicPr>
          <p:cNvPr id="8" name="Picture 2" descr="\\tim\Tauschbörse Marketing\Firmenpraesentationen\2015\Praesentation_China_Besuch_09_06_2015\Bildmaterial\Png\Armrest_Renault_Claas.png"/>
          <p:cNvPicPr>
            <a:picLocks noChangeAspect="1" noChangeArrowheads="1"/>
          </p:cNvPicPr>
          <p:nvPr/>
        </p:nvPicPr>
        <p:blipFill rotWithShape="1">
          <a:blip r:embed="rId2"/>
          <a:srcRect r="14322"/>
          <a:stretch/>
        </p:blipFill>
        <p:spPr bwMode="auto">
          <a:xfrm>
            <a:off x="2643188" y="1500188"/>
            <a:ext cx="4595812" cy="4246562"/>
          </a:xfrm>
          <a:prstGeom prst="rect">
            <a:avLst/>
          </a:prstGeom>
          <a:noFill/>
          <a:effectLst>
            <a:outerShdw blurRad="203200" dir="13500000" sy="23000" kx="1200000" algn="br" rotWithShape="0">
              <a:prstClr val="black">
                <a:alpha val="20000"/>
              </a:prstClr>
            </a:outerShdw>
          </a:effectLst>
          <a:extLst>
            <a:ext uri="{909E8E84-426E-40DD-AFC4-6F175D3DCCD1}"/>
          </a:extLst>
        </p:spPr>
      </p:pic>
      <p:sp>
        <p:nvSpPr>
          <p:cNvPr id="10" name="矩形 9"/>
          <p:cNvSpPr/>
          <p:nvPr/>
        </p:nvSpPr>
        <p:spPr>
          <a:xfrm>
            <a:off x="357188" y="3214688"/>
            <a:ext cx="1857375"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替代油门旋钮</a:t>
            </a:r>
            <a:endParaRPr lang="zh-CN" altLang="en-US" dirty="0"/>
          </a:p>
        </p:txBody>
      </p:sp>
      <p:cxnSp>
        <p:nvCxnSpPr>
          <p:cNvPr id="12" name="直接箭头连接符 11"/>
          <p:cNvCxnSpPr/>
          <p:nvPr/>
        </p:nvCxnSpPr>
        <p:spPr>
          <a:xfrm flipV="1">
            <a:off x="2286000" y="3143250"/>
            <a:ext cx="1143000" cy="357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714750" y="2428875"/>
            <a:ext cx="1285875" cy="1071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6" name="直接箭头连接符 15"/>
          <p:cNvCxnSpPr>
            <a:stCxn id="14" idx="7"/>
          </p:cNvCxnSpPr>
          <p:nvPr/>
        </p:nvCxnSpPr>
        <p:spPr>
          <a:xfrm rot="5400000" flipH="1" flipV="1">
            <a:off x="5220494" y="1734344"/>
            <a:ext cx="442913" cy="1260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215063" y="1285875"/>
            <a:ext cx="2786062" cy="2214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这些按钮可以自己定义成各用电器的开关</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25487"/>
          </a:xfrm>
        </p:spPr>
        <p:txBody>
          <a:bodyPr rtlCol="0">
            <a:normAutofit fontScale="90000"/>
          </a:bodyPr>
          <a:lstStyle/>
          <a:p>
            <a:pPr algn="l" fontAlgn="auto">
              <a:spcAft>
                <a:spcPts val="0"/>
              </a:spcAft>
              <a:defRPr/>
            </a:pPr>
            <a:r>
              <a:rPr lang="en-US" altLang="zh-CN" sz="3200" dirty="0" smtClean="0"/>
              <a:t>5</a:t>
            </a:r>
            <a:r>
              <a:rPr lang="zh-CN" altLang="en-US" sz="3200" dirty="0" smtClean="0"/>
              <a:t>扶手箱设计，集中布置按键及操纵杆（方案二）</a:t>
            </a:r>
            <a:endParaRPr lang="en-US" altLang="zh-CN" sz="3200" dirty="0" smtClean="0"/>
          </a:p>
        </p:txBody>
      </p:sp>
      <p:pic>
        <p:nvPicPr>
          <p:cNvPr id="31746" name="Picture 3" descr="\\tim\Tauschbörse Marketing\Firmenpraesentationen\2015\Praesentation_China_Besuch_09_06_2015\Bildmaterial\Png\Claas_Armrest_2.png"/>
          <p:cNvPicPr>
            <a:picLocks noChangeAspect="1" noChangeArrowheads="1"/>
          </p:cNvPicPr>
          <p:nvPr/>
        </p:nvPicPr>
        <p:blipFill>
          <a:blip r:embed="rId2"/>
          <a:srcRect/>
          <a:stretch>
            <a:fillRect/>
          </a:stretch>
        </p:blipFill>
        <p:spPr bwMode="auto">
          <a:xfrm rot="1680000">
            <a:off x="769938" y="2349500"/>
            <a:ext cx="4648200" cy="2919413"/>
          </a:xfrm>
          <a:prstGeom prst="rect">
            <a:avLst/>
          </a:prstGeom>
          <a:noFill/>
          <a:ln w="9525">
            <a:noFill/>
            <a:miter lim="800000"/>
            <a:headEnd/>
            <a:tailEnd/>
          </a:ln>
        </p:spPr>
      </p:pic>
      <p:cxnSp>
        <p:nvCxnSpPr>
          <p:cNvPr id="13" name="直接箭头连接符 12"/>
          <p:cNvCxnSpPr/>
          <p:nvPr/>
        </p:nvCxnSpPr>
        <p:spPr>
          <a:xfrm flipV="1">
            <a:off x="2857500" y="1428750"/>
            <a:ext cx="2928938" cy="1000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857875" y="928688"/>
            <a:ext cx="2928938"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还有更高端的，可以带液晶显示屏</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p:txBody>
          <a:bodyPr/>
          <a:lstStyle/>
          <a:p>
            <a:r>
              <a:rPr lang="zh-CN" altLang="en-US" smtClean="0"/>
              <a:t>目录</a:t>
            </a:r>
          </a:p>
        </p:txBody>
      </p:sp>
      <p:sp>
        <p:nvSpPr>
          <p:cNvPr id="3" name="内容占位符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zh-CN" altLang="en-US" dirty="0" smtClean="0"/>
              <a:t>电气原理图（详见附件</a:t>
            </a:r>
            <a:r>
              <a:rPr lang="en-US" altLang="zh-CN" dirty="0" smtClean="0"/>
              <a:t>PDF</a:t>
            </a:r>
            <a:r>
              <a:rPr lang="zh-CN" altLang="en-US" dirty="0" smtClean="0"/>
              <a:t>格式更清晰）</a:t>
            </a:r>
            <a:endParaRPr lang="en-US" altLang="zh-CN" dirty="0" smtClean="0"/>
          </a:p>
          <a:p>
            <a:pPr fontAlgn="auto">
              <a:spcAft>
                <a:spcPts val="0"/>
              </a:spcAft>
              <a:buFont typeface="Arial" pitchFamily="34" charset="0"/>
              <a:buChar char="•"/>
              <a:defRPr/>
            </a:pPr>
            <a:r>
              <a:rPr lang="zh-CN" altLang="en-US" dirty="0" smtClean="0"/>
              <a:t>仪表设计方案及技术要求</a:t>
            </a:r>
            <a:endParaRPr lang="en-US" altLang="zh-CN" dirty="0" smtClean="0"/>
          </a:p>
          <a:p>
            <a:pPr fontAlgn="auto">
              <a:spcAft>
                <a:spcPts val="0"/>
              </a:spcAft>
              <a:buFont typeface="Arial" pitchFamily="34" charset="0"/>
              <a:buChar char="•"/>
              <a:defRPr/>
            </a:pPr>
            <a:r>
              <a:rPr lang="zh-CN" altLang="en-US" dirty="0" smtClean="0"/>
              <a:t>主控制器设计方案及技术要求</a:t>
            </a:r>
            <a:endParaRPr lang="en-US" altLang="zh-CN" dirty="0" smtClean="0"/>
          </a:p>
          <a:p>
            <a:pPr fontAlgn="auto">
              <a:spcAft>
                <a:spcPts val="0"/>
              </a:spcAft>
              <a:buFont typeface="Arial" pitchFamily="34" charset="0"/>
              <a:buChar char="•"/>
              <a:defRPr/>
            </a:pPr>
            <a:r>
              <a:rPr lang="zh-CN" altLang="en-US" dirty="0" smtClean="0"/>
              <a:t>远程采集数据</a:t>
            </a:r>
            <a:r>
              <a:rPr lang="en-US" altLang="zh-CN" dirty="0" smtClean="0"/>
              <a:t>GPS</a:t>
            </a:r>
            <a:r>
              <a:rPr lang="zh-CN" altLang="en-US" dirty="0" smtClean="0"/>
              <a:t>模块</a:t>
            </a:r>
            <a:endParaRPr lang="en-US" altLang="zh-CN" dirty="0" smtClean="0"/>
          </a:p>
          <a:p>
            <a:pPr fontAlgn="auto">
              <a:spcAft>
                <a:spcPts val="0"/>
              </a:spcAft>
              <a:buFont typeface="Arial" pitchFamily="34" charset="0"/>
              <a:buChar char="•"/>
              <a:defRPr/>
            </a:pPr>
            <a:r>
              <a:rPr lang="zh-CN" altLang="en-US" dirty="0" smtClean="0"/>
              <a:t>方案一</a:t>
            </a:r>
            <a:endParaRPr lang="en-US" altLang="zh-CN" dirty="0" smtClean="0"/>
          </a:p>
          <a:p>
            <a:pPr fontAlgn="auto">
              <a:spcAft>
                <a:spcPts val="0"/>
              </a:spcAft>
              <a:buFont typeface="Arial" pitchFamily="34" charset="0"/>
              <a:buChar char="•"/>
              <a:defRPr/>
            </a:pPr>
            <a:r>
              <a:rPr lang="zh-CN" altLang="en-US" dirty="0" smtClean="0"/>
              <a:t>集中开关盘的形状及位置</a:t>
            </a:r>
            <a:endParaRPr lang="en-US" altLang="zh-CN" dirty="0" smtClean="0"/>
          </a:p>
          <a:p>
            <a:pPr fontAlgn="auto">
              <a:spcAft>
                <a:spcPts val="0"/>
              </a:spcAft>
              <a:buFont typeface="Arial" pitchFamily="34" charset="0"/>
              <a:buChar char="•"/>
              <a:defRPr/>
            </a:pPr>
            <a:r>
              <a:rPr lang="zh-CN" altLang="en-US" dirty="0" smtClean="0"/>
              <a:t>方案二</a:t>
            </a:r>
            <a:endParaRPr lang="en-US" altLang="zh-CN" dirty="0" smtClean="0"/>
          </a:p>
          <a:p>
            <a:pPr fontAlgn="auto">
              <a:spcAft>
                <a:spcPts val="0"/>
              </a:spcAft>
              <a:buFont typeface="Arial" pitchFamily="34" charset="0"/>
              <a:buChar char="•"/>
              <a:defRPr/>
            </a:pPr>
            <a:r>
              <a:rPr lang="zh-CN" altLang="en-US" dirty="0" smtClean="0"/>
              <a:t>扶手箱设计方案，集中布置按键及操纵杆</a:t>
            </a:r>
            <a:endParaRPr lang="en-US" altLang="zh-CN" dirty="0" smtClean="0"/>
          </a:p>
          <a:p>
            <a:pPr fontAlgn="auto">
              <a:spcAft>
                <a:spcPts val="0"/>
              </a:spcAft>
              <a:buFont typeface="Arial" pitchFamily="34" charset="0"/>
              <a:buChar char="•"/>
              <a:defRPr/>
            </a:pPr>
            <a:r>
              <a:rPr lang="zh-CN" altLang="en-US" dirty="0" smtClean="0"/>
              <a:t>总结</a:t>
            </a:r>
            <a:endParaRPr lang="en-US" altLang="zh-CN"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25487"/>
          </a:xfrm>
        </p:spPr>
        <p:txBody>
          <a:bodyPr rtlCol="0">
            <a:normAutofit fontScale="90000"/>
          </a:bodyPr>
          <a:lstStyle/>
          <a:p>
            <a:pPr algn="l" fontAlgn="auto">
              <a:spcAft>
                <a:spcPts val="0"/>
              </a:spcAft>
              <a:defRPr/>
            </a:pPr>
            <a:r>
              <a:rPr lang="en-US" altLang="zh-CN" sz="3200" dirty="0" smtClean="0"/>
              <a:t>5</a:t>
            </a:r>
            <a:r>
              <a:rPr lang="zh-CN" altLang="en-US" sz="3200" dirty="0" smtClean="0"/>
              <a:t>扶手箱设计，集中布置按键及操纵杆（方案二）</a:t>
            </a:r>
            <a:endParaRPr lang="en-US" altLang="zh-CN" sz="3200" dirty="0" smtClean="0"/>
          </a:p>
        </p:txBody>
      </p:sp>
      <p:pic>
        <p:nvPicPr>
          <p:cNvPr id="32770" name="Picture 4" descr="\\tim\Tauschbörse Marketing\Firmenpraesentationen\2015\Praesentation_China_Besuch_09_06_2015\Bildmaterial\Png\ArmrestDeutz_Schatten.png"/>
          <p:cNvPicPr>
            <a:picLocks noChangeAspect="1" noChangeArrowheads="1"/>
          </p:cNvPicPr>
          <p:nvPr/>
        </p:nvPicPr>
        <p:blipFill>
          <a:blip r:embed="rId2"/>
          <a:srcRect l="5096" r="6976" b="11771"/>
          <a:stretch>
            <a:fillRect/>
          </a:stretch>
        </p:blipFill>
        <p:spPr bwMode="auto">
          <a:xfrm>
            <a:off x="44450" y="873125"/>
            <a:ext cx="3741738" cy="5627688"/>
          </a:xfrm>
          <a:prstGeom prst="rect">
            <a:avLst/>
          </a:prstGeom>
          <a:noFill/>
          <a:ln w="9525">
            <a:noFill/>
            <a:miter lim="800000"/>
            <a:headEnd/>
            <a:tailEnd/>
          </a:ln>
        </p:spPr>
      </p:pic>
      <p:pic>
        <p:nvPicPr>
          <p:cNvPr id="32771" name="Picture 2" descr="\\tim\Tauschbörse Marketing\Firmenpraesentationen\2015\Praesentation_China_Besuch_09_06_2015\Bildmaterial\Png\McCormick_Armrest.png"/>
          <p:cNvPicPr>
            <a:picLocks noChangeAspect="1" noChangeArrowheads="1"/>
          </p:cNvPicPr>
          <p:nvPr/>
        </p:nvPicPr>
        <p:blipFill>
          <a:blip r:embed="rId3"/>
          <a:srcRect b="9236"/>
          <a:stretch>
            <a:fillRect/>
          </a:stretch>
        </p:blipFill>
        <p:spPr bwMode="auto">
          <a:xfrm>
            <a:off x="3214688" y="928688"/>
            <a:ext cx="5781675" cy="3500437"/>
          </a:xfrm>
          <a:prstGeom prst="rect">
            <a:avLst/>
          </a:prstGeom>
          <a:noFill/>
          <a:ln w="9525">
            <a:noFill/>
            <a:miter lim="800000"/>
            <a:headEnd/>
            <a:tailEnd/>
          </a:ln>
        </p:spPr>
      </p:pic>
      <p:sp>
        <p:nvSpPr>
          <p:cNvPr id="10" name="矩形 9"/>
          <p:cNvSpPr/>
          <p:nvPr/>
        </p:nvSpPr>
        <p:spPr>
          <a:xfrm>
            <a:off x="2928938" y="4643438"/>
            <a:ext cx="6000750" cy="2000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dirty="0"/>
              <a:t>我最中意的想法是参照老外的设计，用一个这样的扶手箱，将所有功能集中布置，美观也豪华。</a:t>
            </a:r>
            <a:endParaRPr lang="en-US" altLang="zh-CN" dirty="0"/>
          </a:p>
          <a:p>
            <a:pPr fontAlgn="auto">
              <a:spcBef>
                <a:spcPts val="0"/>
              </a:spcBef>
              <a:spcAft>
                <a:spcPts val="0"/>
              </a:spcAft>
              <a:defRPr/>
            </a:pPr>
            <a:r>
              <a:rPr lang="zh-CN" altLang="en-US" dirty="0"/>
              <a:t>用上以上任意一款扶手箱，这样的设计都能领先同行好几年。</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468313" y="260350"/>
            <a:ext cx="8229600" cy="725488"/>
          </a:xfrm>
        </p:spPr>
        <p:txBody>
          <a:bodyPr/>
          <a:lstStyle/>
          <a:p>
            <a:pPr algn="l"/>
            <a:r>
              <a:rPr lang="zh-CN" altLang="en-US" sz="3200" smtClean="0"/>
              <a:t>总结</a:t>
            </a:r>
            <a:endParaRPr lang="en-US" altLang="zh-CN" sz="3200" smtClean="0"/>
          </a:p>
        </p:txBody>
      </p:sp>
      <p:sp>
        <p:nvSpPr>
          <p:cNvPr id="4" name="内容占位符 3"/>
          <p:cNvSpPr>
            <a:spLocks noGrp="1"/>
          </p:cNvSpPr>
          <p:nvPr>
            <p:ph idx="1"/>
          </p:nvPr>
        </p:nvSpPr>
        <p:spPr>
          <a:xfrm>
            <a:off x="285750" y="1285875"/>
            <a:ext cx="6543675" cy="5000625"/>
          </a:xfrm>
        </p:spPr>
        <p:txBody>
          <a:bodyPr>
            <a:normAutofit/>
          </a:bodyPr>
          <a:lstStyle/>
          <a:p>
            <a:pPr>
              <a:lnSpc>
                <a:spcPct val="80000"/>
              </a:lnSpc>
            </a:pPr>
            <a:r>
              <a:rPr lang="zh-CN" altLang="en-US" sz="3000" smtClean="0"/>
              <a:t>感谢百忙之中抽出时间来看我这个方案。</a:t>
            </a:r>
            <a:endParaRPr lang="en-US" altLang="zh-CN" sz="3000" smtClean="0"/>
          </a:p>
          <a:p>
            <a:pPr>
              <a:lnSpc>
                <a:spcPct val="80000"/>
              </a:lnSpc>
            </a:pPr>
            <a:r>
              <a:rPr lang="zh-CN" altLang="en-US" sz="3000" smtClean="0"/>
              <a:t>我最近比较忙，因为这批次的八台即将发出，线束还都是拜托你们帮忙做的，现场都是我自己在更改和压接线束。</a:t>
            </a:r>
            <a:endParaRPr lang="en-US" altLang="zh-CN" sz="3000" smtClean="0"/>
          </a:p>
          <a:p>
            <a:pPr>
              <a:lnSpc>
                <a:spcPct val="80000"/>
              </a:lnSpc>
            </a:pPr>
            <a:r>
              <a:rPr lang="zh-CN" altLang="en-US" sz="3000" smtClean="0"/>
              <a:t>这个方案也是今天抽出了一天时间很匆忙的做的，只是提出了一个大概的思路，后面可以相互讨论修改。见多识广，与您合作，能让我学习到更多的知识。</a:t>
            </a:r>
            <a:endParaRPr lang="en-US" altLang="zh-CN" sz="3000" smtClean="0"/>
          </a:p>
          <a:p>
            <a:pPr>
              <a:lnSpc>
                <a:spcPct val="80000"/>
              </a:lnSpc>
            </a:pPr>
            <a:r>
              <a:rPr lang="zh-CN" altLang="en-US" sz="3000" smtClean="0"/>
              <a:t>感谢！</a:t>
            </a:r>
            <a:endParaRPr lang="en-US" altLang="zh-CN" sz="300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457200" y="274638"/>
            <a:ext cx="8229600" cy="725487"/>
          </a:xfrm>
        </p:spPr>
        <p:txBody>
          <a:bodyPr/>
          <a:lstStyle/>
          <a:p>
            <a:pPr algn="l"/>
            <a:r>
              <a:rPr lang="en-US" altLang="zh-CN" sz="3200" smtClean="0"/>
              <a:t>1</a:t>
            </a:r>
            <a:r>
              <a:rPr lang="zh-CN" altLang="en-US" sz="3200" smtClean="0"/>
              <a:t>、电气原理图</a:t>
            </a:r>
          </a:p>
        </p:txBody>
      </p:sp>
      <p:pic>
        <p:nvPicPr>
          <p:cNvPr id="15362" name="Picture 2"/>
          <p:cNvPicPr>
            <a:picLocks noChangeAspect="1" noChangeArrowheads="1"/>
          </p:cNvPicPr>
          <p:nvPr/>
        </p:nvPicPr>
        <p:blipFill>
          <a:blip r:embed="rId2"/>
          <a:srcRect/>
          <a:stretch>
            <a:fillRect/>
          </a:stretch>
        </p:blipFill>
        <p:spPr bwMode="auto">
          <a:xfrm>
            <a:off x="484188" y="928688"/>
            <a:ext cx="8231187" cy="583088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a:lstStyle/>
          <a:p>
            <a:pPr algn="l"/>
            <a:r>
              <a:rPr lang="en-US" altLang="zh-CN" sz="3200" smtClean="0"/>
              <a:t>1.1</a:t>
            </a:r>
            <a:r>
              <a:rPr lang="zh-CN" altLang="en-US" sz="3200" smtClean="0"/>
              <a:t>电气原理图说明</a:t>
            </a:r>
          </a:p>
        </p:txBody>
      </p:sp>
      <p:sp>
        <p:nvSpPr>
          <p:cNvPr id="4" name="内容占位符 3"/>
          <p:cNvSpPr>
            <a:spLocks noGrp="1"/>
          </p:cNvSpPr>
          <p:nvPr>
            <p:ph idx="1"/>
          </p:nvPr>
        </p:nvSpPr>
        <p:spPr/>
        <p:txBody>
          <a:bodyPr rtlCol="0">
            <a:normAutofit fontScale="85000" lnSpcReduction="20000"/>
          </a:bodyPr>
          <a:lstStyle/>
          <a:p>
            <a:pPr fontAlgn="auto">
              <a:spcAft>
                <a:spcPts val="0"/>
              </a:spcAft>
              <a:buFont typeface="Arial" pitchFamily="34" charset="0"/>
              <a:buChar char="•"/>
              <a:defRPr/>
            </a:pPr>
            <a:r>
              <a:rPr lang="zh-CN" altLang="en-US" dirty="0" smtClean="0"/>
              <a:t>从原理图中可以看出，该方案的原理图中已经将电气系统结构划分为五大块：发动机</a:t>
            </a:r>
            <a:r>
              <a:rPr lang="en-US" altLang="zh-CN" dirty="0" smtClean="0"/>
              <a:t>ECU</a:t>
            </a:r>
            <a:r>
              <a:rPr lang="zh-CN" altLang="en-US" dirty="0" smtClean="0"/>
              <a:t>、主控制器、仪表、</a:t>
            </a:r>
            <a:r>
              <a:rPr lang="en-US" altLang="zh-CN" dirty="0" smtClean="0"/>
              <a:t>GPS</a:t>
            </a:r>
            <a:r>
              <a:rPr lang="zh-CN" altLang="en-US" dirty="0" smtClean="0"/>
              <a:t>、提升系统。</a:t>
            </a:r>
            <a:endParaRPr lang="en-US" altLang="zh-CN" dirty="0" smtClean="0"/>
          </a:p>
          <a:p>
            <a:pPr fontAlgn="auto">
              <a:spcAft>
                <a:spcPts val="0"/>
              </a:spcAft>
              <a:buFont typeface="Arial" pitchFamily="34" charset="0"/>
              <a:buChar char="•"/>
              <a:defRPr/>
            </a:pPr>
            <a:r>
              <a:rPr lang="zh-CN" altLang="en-US" dirty="0" smtClean="0"/>
              <a:t>其中发动机</a:t>
            </a:r>
            <a:r>
              <a:rPr lang="en-US" altLang="zh-CN" dirty="0" smtClean="0"/>
              <a:t>ECU</a:t>
            </a:r>
            <a:r>
              <a:rPr lang="zh-CN" altLang="en-US" dirty="0" smtClean="0"/>
              <a:t>和提升系统两部分已经固化，所以我们这次的优化主要集中在：</a:t>
            </a:r>
            <a:r>
              <a:rPr lang="zh-CN" altLang="en-US" u="sng" dirty="0" smtClean="0"/>
              <a:t>主控制器、仪表和</a:t>
            </a:r>
            <a:r>
              <a:rPr lang="en-US" altLang="zh-CN" u="sng" dirty="0" smtClean="0"/>
              <a:t>GPS</a:t>
            </a:r>
            <a:r>
              <a:rPr lang="zh-CN" altLang="en-US" dirty="0" smtClean="0"/>
              <a:t>三大模块。</a:t>
            </a:r>
            <a:endParaRPr lang="en-US" altLang="zh-CN" dirty="0" smtClean="0"/>
          </a:p>
          <a:p>
            <a:pPr fontAlgn="auto">
              <a:spcAft>
                <a:spcPts val="0"/>
              </a:spcAft>
              <a:buFont typeface="Arial" pitchFamily="34" charset="0"/>
              <a:buChar char="•"/>
              <a:defRPr/>
            </a:pPr>
            <a:r>
              <a:rPr lang="zh-CN" altLang="en-US" dirty="0" smtClean="0"/>
              <a:t>四大模块之间都是通过</a:t>
            </a:r>
            <a:r>
              <a:rPr lang="en-US" altLang="zh-CN" dirty="0" smtClean="0"/>
              <a:t>CAN</a:t>
            </a:r>
            <a:r>
              <a:rPr lang="zh-CN" altLang="en-US" dirty="0" smtClean="0"/>
              <a:t>总线实线数据通讯（目前的提升系统较为落后，后期考虑增加</a:t>
            </a:r>
            <a:r>
              <a:rPr lang="en-US" altLang="zh-CN" dirty="0" smtClean="0"/>
              <a:t>CAN</a:t>
            </a:r>
            <a:r>
              <a:rPr lang="zh-CN" altLang="en-US" dirty="0" smtClean="0"/>
              <a:t>总线）。</a:t>
            </a:r>
            <a:endParaRPr lang="en-US" altLang="zh-CN" dirty="0" smtClean="0"/>
          </a:p>
          <a:p>
            <a:pPr fontAlgn="auto">
              <a:spcAft>
                <a:spcPts val="0"/>
              </a:spcAft>
              <a:buFont typeface="Arial" pitchFamily="34" charset="0"/>
              <a:buChar char="•"/>
              <a:defRPr/>
            </a:pPr>
            <a:r>
              <a:rPr lang="zh-CN" altLang="en-US" dirty="0" smtClean="0"/>
              <a:t>引入</a:t>
            </a:r>
            <a:r>
              <a:rPr lang="zh-CN" altLang="en-US" u="sng" dirty="0" smtClean="0"/>
              <a:t>集中开关盘</a:t>
            </a:r>
            <a:r>
              <a:rPr lang="zh-CN" altLang="en-US" dirty="0" smtClean="0"/>
              <a:t>来实现按键的集中布置，这样除了方向盘上的灯控制拨杆，其他都集中在一起，简洁实用，操作也更方便。当然后面结合我自己的看法，也可以参照进口拖拉机选用电气集中布置的扶手箱。</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p:txBody>
          <a:bodyPr/>
          <a:lstStyle/>
          <a:p>
            <a:pPr algn="l"/>
            <a:r>
              <a:rPr lang="en-US" altLang="zh-CN" sz="3200" smtClean="0"/>
              <a:t>2</a:t>
            </a:r>
            <a:r>
              <a:rPr lang="zh-CN" altLang="en-US" sz="3200" smtClean="0"/>
              <a:t>仪表设计方案及技术要求</a:t>
            </a:r>
          </a:p>
        </p:txBody>
      </p:sp>
      <p:sp>
        <p:nvSpPr>
          <p:cNvPr id="17410" name="内容占位符 4"/>
          <p:cNvSpPr>
            <a:spLocks noGrp="1"/>
          </p:cNvSpPr>
          <p:nvPr>
            <p:ph idx="1"/>
          </p:nvPr>
        </p:nvSpPr>
        <p:spPr/>
        <p:txBody>
          <a:bodyPr/>
          <a:lstStyle/>
          <a:p>
            <a:endParaRPr lang="zh-CN" altLang="en-US" smtClean="0"/>
          </a:p>
        </p:txBody>
      </p:sp>
      <p:pic>
        <p:nvPicPr>
          <p:cNvPr id="17411" name="Picture 2"/>
          <p:cNvPicPr>
            <a:picLocks noChangeAspect="1" noChangeArrowheads="1"/>
          </p:cNvPicPr>
          <p:nvPr/>
        </p:nvPicPr>
        <p:blipFill>
          <a:blip r:embed="rId2"/>
          <a:srcRect/>
          <a:stretch>
            <a:fillRect/>
          </a:stretch>
        </p:blipFill>
        <p:spPr bwMode="auto">
          <a:xfrm>
            <a:off x="500063" y="1347788"/>
            <a:ext cx="5681662" cy="51720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algn="l"/>
            <a:r>
              <a:rPr lang="en-US" altLang="zh-CN" sz="3200" smtClean="0"/>
              <a:t>2</a:t>
            </a:r>
            <a:r>
              <a:rPr lang="zh-CN" altLang="en-US" sz="3200" smtClean="0"/>
              <a:t>仪表设计方案及技术要求</a:t>
            </a:r>
          </a:p>
        </p:txBody>
      </p:sp>
      <p:sp>
        <p:nvSpPr>
          <p:cNvPr id="4" name="内容占位符 3"/>
          <p:cNvSpPr>
            <a:spLocks noGrp="1"/>
          </p:cNvSpPr>
          <p:nvPr>
            <p:ph idx="1"/>
          </p:nvPr>
        </p:nvSpPr>
        <p:spPr/>
        <p:txBody>
          <a:bodyPr rtlCol="0">
            <a:normAutofit fontScale="70000" lnSpcReduction="20000"/>
          </a:bodyPr>
          <a:lstStyle/>
          <a:p>
            <a:pPr fontAlgn="auto">
              <a:spcAft>
                <a:spcPts val="0"/>
              </a:spcAft>
              <a:buFont typeface="Arial" pitchFamily="34" charset="0"/>
              <a:buChar char="•"/>
              <a:defRPr/>
            </a:pPr>
            <a:r>
              <a:rPr lang="en-US" altLang="zh-CN" dirty="0" smtClean="0"/>
              <a:t>2.1</a:t>
            </a:r>
            <a:r>
              <a:rPr lang="zh-CN" altLang="en-US" dirty="0" smtClean="0"/>
              <a:t>界面设计原则：</a:t>
            </a:r>
            <a:endParaRPr lang="en-US" altLang="zh-CN" dirty="0" smtClean="0"/>
          </a:p>
          <a:p>
            <a:pPr fontAlgn="auto">
              <a:spcAft>
                <a:spcPts val="0"/>
              </a:spcAft>
              <a:buFont typeface="Arial" pitchFamily="34" charset="0"/>
              <a:buChar char="•"/>
              <a:defRPr/>
            </a:pPr>
            <a:r>
              <a:rPr lang="en-US" altLang="zh-CN" dirty="0" smtClean="0"/>
              <a:t>——</a:t>
            </a:r>
            <a:r>
              <a:rPr lang="zh-CN" altLang="en-US" dirty="0" smtClean="0"/>
              <a:t>符合标准法规要求</a:t>
            </a:r>
            <a:endParaRPr lang="en-US" altLang="zh-CN" dirty="0" smtClean="0"/>
          </a:p>
          <a:p>
            <a:pPr fontAlgn="auto">
              <a:spcAft>
                <a:spcPts val="0"/>
              </a:spcAft>
              <a:buFont typeface="Arial" pitchFamily="34" charset="0"/>
              <a:buChar char="•"/>
              <a:defRPr/>
            </a:pPr>
            <a:r>
              <a:rPr lang="en-US" altLang="zh-CN" dirty="0" smtClean="0"/>
              <a:t>——</a:t>
            </a:r>
            <a:r>
              <a:rPr lang="zh-CN" altLang="en-US" dirty="0" smtClean="0"/>
              <a:t>整体风格简洁、统一</a:t>
            </a:r>
            <a:endParaRPr lang="en-US" altLang="zh-CN" dirty="0" smtClean="0"/>
          </a:p>
          <a:p>
            <a:pPr fontAlgn="auto">
              <a:spcAft>
                <a:spcPts val="0"/>
              </a:spcAft>
              <a:buFont typeface="Arial" pitchFamily="34" charset="0"/>
              <a:buChar char="•"/>
              <a:defRPr/>
            </a:pPr>
            <a:r>
              <a:rPr lang="en-US" altLang="zh-CN" dirty="0" smtClean="0"/>
              <a:t>——</a:t>
            </a:r>
            <a:r>
              <a:rPr lang="zh-CN" altLang="en-US" dirty="0" smtClean="0"/>
              <a:t>直观、清晰、易懂</a:t>
            </a:r>
            <a:endParaRPr lang="en-US" altLang="zh-CN" dirty="0" smtClean="0"/>
          </a:p>
          <a:p>
            <a:pPr fontAlgn="auto">
              <a:spcAft>
                <a:spcPts val="0"/>
              </a:spcAft>
              <a:buFont typeface="Arial" pitchFamily="34" charset="0"/>
              <a:buChar char="•"/>
              <a:defRPr/>
            </a:pPr>
            <a:r>
              <a:rPr lang="en-US" altLang="zh-CN" dirty="0" smtClean="0"/>
              <a:t>——</a:t>
            </a:r>
            <a:r>
              <a:rPr lang="zh-CN" altLang="en-US" dirty="0" smtClean="0"/>
              <a:t>操作简单、方便</a:t>
            </a:r>
            <a:endParaRPr lang="en-US" altLang="zh-CN" dirty="0" smtClean="0"/>
          </a:p>
          <a:p>
            <a:pPr fontAlgn="auto">
              <a:spcAft>
                <a:spcPts val="0"/>
              </a:spcAft>
              <a:buFont typeface="Arial" pitchFamily="34" charset="0"/>
              <a:buChar char="•"/>
              <a:defRPr/>
            </a:pPr>
            <a:r>
              <a:rPr lang="en-US" altLang="zh-CN" dirty="0" smtClean="0"/>
              <a:t>——</a:t>
            </a:r>
            <a:r>
              <a:rPr lang="zh-CN" altLang="en-US" dirty="0" smtClean="0"/>
              <a:t>阳光下可视性好</a:t>
            </a:r>
            <a:endParaRPr lang="en-US" altLang="zh-CN" dirty="0" smtClean="0"/>
          </a:p>
          <a:p>
            <a:pPr fontAlgn="auto">
              <a:spcAft>
                <a:spcPts val="0"/>
              </a:spcAft>
              <a:buFont typeface="Arial" pitchFamily="34" charset="0"/>
              <a:buChar char="•"/>
              <a:defRPr/>
            </a:pPr>
            <a:r>
              <a:rPr lang="en-US" altLang="zh-CN" dirty="0" smtClean="0"/>
              <a:t>——</a:t>
            </a:r>
            <a:r>
              <a:rPr lang="zh-CN" altLang="en-US" dirty="0" smtClean="0"/>
              <a:t>多用图标，少用文字</a:t>
            </a:r>
            <a:endParaRPr lang="en-US" altLang="zh-CN" dirty="0" smtClean="0"/>
          </a:p>
          <a:p>
            <a:pPr fontAlgn="auto">
              <a:spcAft>
                <a:spcPts val="0"/>
              </a:spcAft>
              <a:buFont typeface="Arial" pitchFamily="34" charset="0"/>
              <a:buChar char="•"/>
              <a:defRPr/>
            </a:pPr>
            <a:r>
              <a:rPr lang="en-US" altLang="zh-CN" dirty="0" smtClean="0"/>
              <a:t>2.2</a:t>
            </a:r>
            <a:r>
              <a:rPr lang="zh-CN" altLang="en-US" dirty="0" smtClean="0"/>
              <a:t>依据标准</a:t>
            </a:r>
            <a:endParaRPr lang="en-US" altLang="zh-CN" dirty="0" smtClean="0"/>
          </a:p>
          <a:p>
            <a:pPr fontAlgn="auto">
              <a:spcAft>
                <a:spcPts val="0"/>
              </a:spcAft>
              <a:buFont typeface="Arial" pitchFamily="34" charset="0"/>
              <a:buChar char="•"/>
              <a:defRPr/>
            </a:pPr>
            <a:r>
              <a:rPr lang="zh-CN" altLang="en-US" dirty="0" smtClean="0"/>
              <a:t>组合仪表符合标准</a:t>
            </a:r>
            <a:r>
              <a:rPr lang="en-US" altLang="zh-CN" dirty="0" smtClean="0"/>
              <a:t>GB4094-1999《</a:t>
            </a:r>
            <a:r>
              <a:rPr lang="zh-CN" altLang="en-US" dirty="0" smtClean="0"/>
              <a:t>汽车操纵件指示器及信号装置的标志</a:t>
            </a:r>
            <a:r>
              <a:rPr lang="en-US" altLang="zh-CN" dirty="0" smtClean="0"/>
              <a:t>》</a:t>
            </a:r>
            <a:r>
              <a:rPr lang="zh-CN" altLang="en-US" dirty="0" smtClean="0"/>
              <a:t>（附件中提供）</a:t>
            </a:r>
            <a:endParaRPr lang="en-US" altLang="zh-CN" dirty="0" smtClean="0"/>
          </a:p>
          <a:p>
            <a:pPr fontAlgn="auto">
              <a:spcAft>
                <a:spcPts val="0"/>
              </a:spcAft>
              <a:buFont typeface="Arial" pitchFamily="34" charset="0"/>
              <a:buChar char="•"/>
              <a:defRPr/>
            </a:pPr>
            <a:r>
              <a:rPr lang="en-US" altLang="zh-CN" dirty="0" smtClean="0"/>
              <a:t>2.3</a:t>
            </a:r>
            <a:r>
              <a:rPr lang="zh-CN" altLang="en-US" dirty="0" smtClean="0"/>
              <a:t>整体风格设计</a:t>
            </a:r>
            <a:endParaRPr lang="en-US" altLang="zh-CN" dirty="0" smtClean="0"/>
          </a:p>
          <a:p>
            <a:pPr fontAlgn="auto">
              <a:spcAft>
                <a:spcPts val="0"/>
              </a:spcAft>
              <a:buFont typeface="Arial" pitchFamily="34" charset="0"/>
              <a:buChar char="•"/>
              <a:defRPr/>
            </a:pPr>
            <a:r>
              <a:rPr lang="zh-CN" altLang="en-US" dirty="0" smtClean="0"/>
              <a:t>主页面以金灰色为基本色调，其他页面以黑白色为基本色调</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pPr algn="l"/>
            <a:r>
              <a:rPr lang="en-US" altLang="zh-CN" sz="3200" smtClean="0"/>
              <a:t>2</a:t>
            </a:r>
            <a:r>
              <a:rPr lang="zh-CN" altLang="en-US" sz="3200" smtClean="0"/>
              <a:t>仪表设计方案及技术要求</a:t>
            </a:r>
          </a:p>
        </p:txBody>
      </p:sp>
      <p:sp>
        <p:nvSpPr>
          <p:cNvPr id="19458" name="内容占位符 3"/>
          <p:cNvSpPr>
            <a:spLocks noGrp="1"/>
          </p:cNvSpPr>
          <p:nvPr>
            <p:ph idx="1"/>
          </p:nvPr>
        </p:nvSpPr>
        <p:spPr>
          <a:xfrm>
            <a:off x="285750" y="1285875"/>
            <a:ext cx="6543675" cy="685800"/>
          </a:xfrm>
        </p:spPr>
        <p:txBody>
          <a:bodyPr/>
          <a:lstStyle/>
          <a:p>
            <a:r>
              <a:rPr lang="en-US" altLang="zh-CN" smtClean="0"/>
              <a:t>2.4</a:t>
            </a:r>
            <a:r>
              <a:rPr lang="zh-CN" altLang="en-US" smtClean="0"/>
              <a:t>主要页面定义：</a:t>
            </a:r>
            <a:endParaRPr lang="en-US" altLang="zh-CN" smtClean="0"/>
          </a:p>
          <a:p>
            <a:endParaRPr lang="en-US" altLang="zh-CN" smtClean="0"/>
          </a:p>
          <a:p>
            <a:endParaRPr lang="en-US" altLang="zh-CN" smtClean="0"/>
          </a:p>
        </p:txBody>
      </p:sp>
      <p:pic>
        <p:nvPicPr>
          <p:cNvPr id="19459" name="Picture 4"/>
          <p:cNvPicPr>
            <a:picLocks noChangeAspect="1" noChangeArrowheads="1"/>
          </p:cNvPicPr>
          <p:nvPr/>
        </p:nvPicPr>
        <p:blipFill>
          <a:blip r:embed="rId2"/>
          <a:srcRect/>
          <a:stretch>
            <a:fillRect/>
          </a:stretch>
        </p:blipFill>
        <p:spPr bwMode="auto">
          <a:xfrm>
            <a:off x="928688" y="2000250"/>
            <a:ext cx="3071812" cy="434816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pPr algn="l"/>
            <a:r>
              <a:rPr lang="en-US" altLang="zh-CN" sz="3200" smtClean="0"/>
              <a:t>2</a:t>
            </a:r>
            <a:r>
              <a:rPr lang="zh-CN" altLang="en-US" sz="3200" smtClean="0"/>
              <a:t>仪表设计方案及技术要求</a:t>
            </a:r>
          </a:p>
        </p:txBody>
      </p:sp>
      <p:sp>
        <p:nvSpPr>
          <p:cNvPr id="4" name="内容占位符 3"/>
          <p:cNvSpPr>
            <a:spLocks noGrp="1"/>
          </p:cNvSpPr>
          <p:nvPr>
            <p:ph idx="1"/>
          </p:nvPr>
        </p:nvSpPr>
        <p:spPr>
          <a:xfrm>
            <a:off x="285750" y="1285875"/>
            <a:ext cx="6543675" cy="5000625"/>
          </a:xfrm>
        </p:spPr>
        <p:txBody>
          <a:bodyPr rtlCol="0">
            <a:normAutofit lnSpcReduction="10000"/>
          </a:bodyPr>
          <a:lstStyle/>
          <a:p>
            <a:pPr fontAlgn="auto">
              <a:spcAft>
                <a:spcPts val="0"/>
              </a:spcAft>
              <a:buFont typeface="Arial" pitchFamily="34" charset="0"/>
              <a:buChar char="•"/>
              <a:defRPr/>
            </a:pPr>
            <a:r>
              <a:rPr lang="en-US" altLang="zh-CN" dirty="0" smtClean="0"/>
              <a:t>2.5</a:t>
            </a:r>
            <a:r>
              <a:rPr lang="zh-CN" altLang="en-US" dirty="0" smtClean="0"/>
              <a:t>其他要求：</a:t>
            </a:r>
            <a:endParaRPr lang="en-US" altLang="zh-CN" dirty="0" smtClean="0"/>
          </a:p>
          <a:p>
            <a:pPr fontAlgn="auto">
              <a:spcAft>
                <a:spcPts val="0"/>
              </a:spcAft>
              <a:buFont typeface="Arial" pitchFamily="34" charset="0"/>
              <a:buChar char="•"/>
              <a:defRPr/>
            </a:pPr>
            <a:r>
              <a:rPr lang="zh-CN" altLang="en-US" dirty="0" smtClean="0"/>
              <a:t>每个页面的具体要求我还没有来得及理顺，可以先参照我们现有的仪表来做。</a:t>
            </a:r>
            <a:endParaRPr lang="en-US" altLang="zh-CN" dirty="0" smtClean="0"/>
          </a:p>
          <a:p>
            <a:pPr fontAlgn="auto">
              <a:spcAft>
                <a:spcPts val="0"/>
              </a:spcAft>
              <a:buFont typeface="Arial" pitchFamily="34" charset="0"/>
              <a:buChar char="•"/>
              <a:defRPr/>
            </a:pPr>
            <a:r>
              <a:rPr lang="zh-CN" altLang="en-US" dirty="0" smtClean="0"/>
              <a:t>附件中有</a:t>
            </a:r>
            <a:r>
              <a:rPr lang="en-US" altLang="zh-CN" u="sng" dirty="0" smtClean="0"/>
              <a:t>6D7</a:t>
            </a:r>
            <a:r>
              <a:rPr lang="zh-CN" altLang="en-US" u="sng" dirty="0" smtClean="0"/>
              <a:t>寸液晶仪表使用说明书 一版</a:t>
            </a:r>
            <a:r>
              <a:rPr lang="zh-CN" altLang="en-US" dirty="0" smtClean="0"/>
              <a:t>，</a:t>
            </a:r>
            <a:r>
              <a:rPr lang="zh-CN" altLang="en-US" u="sng" dirty="0" smtClean="0"/>
              <a:t>仪表图纸。</a:t>
            </a:r>
            <a:endParaRPr lang="en-US" altLang="zh-CN" u="sng" dirty="0" smtClean="0"/>
          </a:p>
          <a:p>
            <a:pPr fontAlgn="auto">
              <a:spcAft>
                <a:spcPts val="0"/>
              </a:spcAft>
              <a:buFont typeface="Arial" pitchFamily="34" charset="0"/>
              <a:buChar char="•"/>
              <a:defRPr/>
            </a:pPr>
            <a:r>
              <a:rPr lang="zh-CN" altLang="en-US" dirty="0" smtClean="0"/>
              <a:t>现有的仪表还没有优化到最好的状态，仅能满足目前使用，我后面还会对该仪表界面进行第</a:t>
            </a:r>
            <a:r>
              <a:rPr lang="en-US" altLang="zh-CN" dirty="0" smtClean="0"/>
              <a:t>2</a:t>
            </a:r>
            <a:r>
              <a:rPr lang="zh-CN" altLang="en-US" dirty="0" smtClean="0"/>
              <a:t>次优化。</a:t>
            </a:r>
            <a:endParaRPr lang="en-US" altLang="zh-CN" dirty="0" smtClean="0"/>
          </a:p>
          <a:p>
            <a:pPr fontAlgn="auto">
              <a:spcAft>
                <a:spcPts val="0"/>
              </a:spcAft>
              <a:buFont typeface="Arial" pitchFamily="34" charset="0"/>
              <a:buChar char="•"/>
              <a:defRPr/>
            </a:pPr>
            <a:endParaRPr lang="en-US" altLang="zh-CN"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457200" y="274638"/>
            <a:ext cx="8229600" cy="725487"/>
          </a:xfrm>
        </p:spPr>
        <p:txBody>
          <a:bodyPr/>
          <a:lstStyle/>
          <a:p>
            <a:pPr algn="l"/>
            <a:r>
              <a:rPr lang="en-US" altLang="zh-CN" sz="3200" smtClean="0"/>
              <a:t>3</a:t>
            </a:r>
            <a:r>
              <a:rPr lang="zh-CN" altLang="en-US" sz="3200" smtClean="0"/>
              <a:t>、主控制器设计方案及技术要求</a:t>
            </a:r>
          </a:p>
        </p:txBody>
      </p:sp>
      <p:sp>
        <p:nvSpPr>
          <p:cNvPr id="4" name="内容占位符 3"/>
          <p:cNvSpPr>
            <a:spLocks noGrp="1"/>
          </p:cNvSpPr>
          <p:nvPr>
            <p:ph idx="1"/>
          </p:nvPr>
        </p:nvSpPr>
        <p:spPr>
          <a:xfrm>
            <a:off x="285750" y="1285875"/>
            <a:ext cx="6543675" cy="5000625"/>
          </a:xfrm>
        </p:spPr>
        <p:txBody>
          <a:bodyPr rtlCol="0">
            <a:normAutofit fontScale="85000" lnSpcReduction="20000"/>
          </a:bodyPr>
          <a:lstStyle/>
          <a:p>
            <a:pPr fontAlgn="auto">
              <a:spcAft>
                <a:spcPts val="0"/>
              </a:spcAft>
              <a:buFont typeface="Arial" pitchFamily="34" charset="0"/>
              <a:buChar char="•"/>
              <a:defRPr/>
            </a:pPr>
            <a:r>
              <a:rPr lang="zh-CN" altLang="en-US" dirty="0" smtClean="0"/>
              <a:t>主控制器的</a:t>
            </a:r>
            <a:r>
              <a:rPr lang="en-US" altLang="zh-CN" dirty="0" smtClean="0"/>
              <a:t>I/O</a:t>
            </a:r>
            <a:r>
              <a:rPr lang="zh-CN" altLang="en-US" dirty="0" smtClean="0"/>
              <a:t>口数量及输入、输出关系，详见电气原理图</a:t>
            </a:r>
            <a:endParaRPr lang="en-US" altLang="zh-CN" dirty="0" smtClean="0"/>
          </a:p>
          <a:p>
            <a:pPr fontAlgn="auto">
              <a:spcAft>
                <a:spcPts val="0"/>
              </a:spcAft>
              <a:buFont typeface="Arial" pitchFamily="34" charset="0"/>
              <a:buChar char="•"/>
              <a:defRPr/>
            </a:pPr>
            <a:r>
              <a:rPr lang="zh-CN" altLang="en-US" dirty="0" smtClean="0"/>
              <a:t>该控制器负责采集各灯光开关和电磁阀开关的信号，然后输出电流，要能直接带动灯和电磁阀及其他用电器。这样可以省去继电器及闪光器。</a:t>
            </a:r>
            <a:endParaRPr lang="en-US" altLang="zh-CN" dirty="0" smtClean="0"/>
          </a:p>
          <a:p>
            <a:pPr fontAlgn="auto">
              <a:spcAft>
                <a:spcPts val="0"/>
              </a:spcAft>
              <a:buFont typeface="Arial" pitchFamily="34" charset="0"/>
              <a:buChar char="•"/>
              <a:defRPr/>
            </a:pPr>
            <a:r>
              <a:rPr lang="zh-CN" altLang="en-US" dirty="0" smtClean="0"/>
              <a:t>功率输出对该控制器要求较高，约翰迪尔的移动设备上都是这样干的，原理上应该是没有问题的。</a:t>
            </a:r>
            <a:endParaRPr lang="en-US" altLang="zh-CN" dirty="0" smtClean="0"/>
          </a:p>
          <a:p>
            <a:pPr fontAlgn="auto">
              <a:spcAft>
                <a:spcPts val="0"/>
              </a:spcAft>
              <a:buFont typeface="Arial" pitchFamily="34" charset="0"/>
              <a:buChar char="•"/>
              <a:defRPr/>
            </a:pPr>
            <a:r>
              <a:rPr lang="zh-CN" altLang="en-US" dirty="0" smtClean="0"/>
              <a:t>由于当前的拖拉机功能还比较简单，基本都是开关量，还没有涉及到比例电磁阀的输出，所以如果有条件可以预留</a:t>
            </a:r>
            <a:r>
              <a:rPr lang="en-US" altLang="zh-CN" dirty="0" smtClean="0"/>
              <a:t>PWM</a:t>
            </a:r>
            <a:r>
              <a:rPr lang="zh-CN" altLang="en-US" dirty="0" smtClean="0"/>
              <a:t>输出。作以后扩展用</a:t>
            </a:r>
            <a:endParaRPr lang="en-US" altLang="zh-CN" dirty="0" smtClean="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1732</TotalTime>
  <Words>1578</Words>
  <PresentationFormat>全屏显示(4:3)</PresentationFormat>
  <Paragraphs>79</Paragraphs>
  <Slides>21</Slides>
  <Notes>0</Notes>
  <HiddenSlides>0</HiddenSlides>
  <MMClips>0</MMClips>
  <ScaleCrop>false</ScaleCrop>
  <HeadingPairs>
    <vt:vector size="6" baseType="variant">
      <vt:variant>
        <vt:lpstr>已用的字体</vt:lpstr>
      </vt:variant>
      <vt:variant>
        <vt:i4>3</vt:i4>
      </vt:variant>
      <vt:variant>
        <vt:lpstr>演示文稿设计模板</vt:lpstr>
      </vt:variant>
      <vt:variant>
        <vt:i4>1</vt:i4>
      </vt:variant>
      <vt:variant>
        <vt:lpstr>幻灯片标题</vt:lpstr>
      </vt:variant>
      <vt:variant>
        <vt:i4>21</vt:i4>
      </vt:variant>
    </vt:vector>
  </HeadingPairs>
  <TitlesOfParts>
    <vt:vector size="25" baseType="lpstr">
      <vt:lpstr>Calibri</vt:lpstr>
      <vt:lpstr>宋体</vt:lpstr>
      <vt:lpstr>Arial</vt:lpstr>
      <vt:lpstr>Office 主题</vt:lpstr>
      <vt:lpstr>2204电气系统优化方案 </vt:lpstr>
      <vt:lpstr>目录</vt:lpstr>
      <vt:lpstr>1、电气原理图</vt:lpstr>
      <vt:lpstr>1.1电气原理图说明</vt:lpstr>
      <vt:lpstr>2仪表设计方案及技术要求</vt:lpstr>
      <vt:lpstr>2仪表设计方案及技术要求</vt:lpstr>
      <vt:lpstr>2仪表设计方案及技术要求</vt:lpstr>
      <vt:lpstr>2仪表设计方案及技术要求</vt:lpstr>
      <vt:lpstr>3、主控制器设计方案及技术要求</vt:lpstr>
      <vt:lpstr>3、主控制器设计方案及技术要求</vt:lpstr>
      <vt:lpstr>4远程采集数据GPS模块</vt:lpstr>
      <vt:lpstr>4远程采集数据GPS模块</vt:lpstr>
      <vt:lpstr>4远程采集数据GPS模块</vt:lpstr>
      <vt:lpstr>4远程采集数据GPS模块</vt:lpstr>
      <vt:lpstr>5集中开关盘的形状及位置（方案一）</vt:lpstr>
      <vt:lpstr>5扶手箱设计，集中布置按键及操纵杆（方案二）</vt:lpstr>
      <vt:lpstr>5扶手箱设计，集中布置按键及操纵杆（方案二）</vt:lpstr>
      <vt:lpstr>5扶手箱设计，集中布置按键及操纵杆（方案二）</vt:lpstr>
      <vt:lpstr>5扶手箱设计，集中布置按键及操纵杆（方案二）</vt:lpstr>
      <vt:lpstr>5扶手箱设计，集中布置按键及操纵杆（方案二）</vt:lpstr>
      <vt:lpstr>总结</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2204电气系统优化</dc:title>
  <cp:lastModifiedBy>AutoBVT</cp:lastModifiedBy>
  <cp:revision>231</cp:revision>
  <dcterms:modified xsi:type="dcterms:W3CDTF">2017-07-10T14:12:37Z</dcterms:modified>
</cp:coreProperties>
</file>